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6" autoAdjust="0"/>
    <p:restoredTop sz="94660"/>
  </p:normalViewPr>
  <p:slideViewPr>
    <p:cSldViewPr>
      <p:cViewPr varScale="1">
        <p:scale>
          <a:sx n="111" d="100"/>
          <a:sy n="111" d="100"/>
        </p:scale>
        <p:origin x="-161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media1.wav>
</file>

<file path=ppt/media/media10.wav>
</file>

<file path=ppt/media/media1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72A8D459-84F4-4D64-8DBA-6EFCCCA09061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AA3850B4-913E-4376-AB32-6E859445845A}" type="datetimeFigureOut">
              <a:rPr lang="en-US" smtClean="0"/>
              <a:t>4/6/2014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3.png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uffingtonpost.com/2013/12/01/amazon-prime-air-delivery-drones_n_4369685.html" TargetMode="External"/><Relationship Id="rId2" Type="http://schemas.openxmlformats.org/officeDocument/2006/relationships/hyperlink" Target="http://www.ibtimes.com/amazon-nearly-20-years-business-it-still-doesnt-make-money-investors-dont-seem-care-151336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ntent.time.com/time/business/article/0,8599,2004089,00.html" TargetMode="External"/><Relationship Id="rId5" Type="http://schemas.openxmlformats.org/officeDocument/2006/relationships/hyperlink" Target="http://www.businessweek.com/articles/2013-01-08/amazons-jeff-bezos-doesnt-care-about-profit-margins" TargetMode="External"/><Relationship Id="rId4" Type="http://schemas.openxmlformats.org/officeDocument/2006/relationships/hyperlink" Target="http://seekingalpha.com/article/2116073-this-is-how-amazon-looks-historicall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3.pn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3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914400"/>
            <a:ext cx="7543800" cy="2593975"/>
          </a:xfrm>
        </p:spPr>
        <p:txBody>
          <a:bodyPr/>
          <a:lstStyle/>
          <a:p>
            <a:pPr algn="ctr"/>
            <a:r>
              <a:rPr lang="en-US" dirty="0" smtClean="0"/>
              <a:t>Amazon: Revolutionizing Online Shopping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257800"/>
            <a:ext cx="6461760" cy="1066800"/>
          </a:xfrm>
        </p:spPr>
        <p:txBody>
          <a:bodyPr>
            <a:noAutofit/>
          </a:bodyPr>
          <a:lstStyle/>
          <a:p>
            <a:pPr algn="ctr"/>
            <a:r>
              <a:rPr lang="en-US" sz="3600" dirty="0" smtClean="0"/>
              <a:t>Anthony </a:t>
            </a:r>
            <a:r>
              <a:rPr lang="en-US" sz="3600" dirty="0" err="1" smtClean="0"/>
              <a:t>Meunier</a:t>
            </a:r>
            <a:endParaRPr lang="en-US" sz="3600" dirty="0" smtClean="0"/>
          </a:p>
          <a:p>
            <a:pPr algn="ctr"/>
            <a:r>
              <a:rPr lang="en-US" sz="3600" dirty="0" smtClean="0"/>
              <a:t>DeVry University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3505200"/>
            <a:ext cx="3863509" cy="186193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97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14"/>
    </mc:Choice>
    <mc:Fallback>
      <p:transition spd="slow" advTm="265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7620000" cy="1143000"/>
          </a:xfrm>
        </p:spPr>
        <p:txBody>
          <a:bodyPr/>
          <a:lstStyle/>
          <a:p>
            <a:r>
              <a:rPr lang="en-US" sz="4200" dirty="0" smtClean="0"/>
              <a:t>Where is Amazon taking us next?</a:t>
            </a:r>
            <a:endParaRPr lang="en-US" sz="4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57400"/>
            <a:ext cx="6781800" cy="3581400"/>
          </a:xfrm>
        </p:spPr>
        <p:txBody>
          <a:bodyPr>
            <a:noAutofit/>
          </a:bodyPr>
          <a:lstStyle/>
          <a:p>
            <a:r>
              <a:rPr lang="en-US" sz="2400" dirty="0" err="1" smtClean="0"/>
              <a:t>AmazonFresh</a:t>
            </a:r>
            <a:r>
              <a:rPr lang="en-US" sz="2400" dirty="0" smtClean="0"/>
              <a:t> started as a concept idea in 2007</a:t>
            </a:r>
          </a:p>
          <a:p>
            <a:r>
              <a:rPr lang="en-US" sz="2400" dirty="0" smtClean="0"/>
              <a:t>Offers same-day delivery on grocery purchases</a:t>
            </a:r>
          </a:p>
          <a:p>
            <a:r>
              <a:rPr lang="en-US" sz="2400" dirty="0" smtClean="0"/>
              <a:t>Has </a:t>
            </a:r>
            <a:r>
              <a:rPr lang="en-US" sz="2400" dirty="0" smtClean="0"/>
              <a:t>expanded to include Seattle, Los Angeles, and San Francisco</a:t>
            </a:r>
          </a:p>
          <a:p>
            <a:r>
              <a:rPr lang="en-US" sz="2400" dirty="0" smtClean="0"/>
              <a:t>Recently announced </a:t>
            </a:r>
            <a:r>
              <a:rPr lang="en-US" sz="2400" dirty="0" smtClean="0"/>
              <a:t>Amazon </a:t>
            </a:r>
            <a:r>
              <a:rPr lang="en-US" sz="2400" dirty="0" smtClean="0"/>
              <a:t>Prime Air</a:t>
            </a:r>
          </a:p>
          <a:p>
            <a:r>
              <a:rPr lang="en-US" sz="2400" dirty="0" smtClean="0"/>
              <a:t>Delivery drone service</a:t>
            </a:r>
          </a:p>
          <a:p>
            <a:r>
              <a:rPr lang="en-US" sz="2400" dirty="0" smtClean="0"/>
              <a:t>Packages delivered within 30 minutes of ordering</a:t>
            </a:r>
          </a:p>
          <a:p>
            <a:r>
              <a:rPr lang="en-US" sz="2400" dirty="0" smtClean="0"/>
              <a:t>Could arrive as early as 2015</a:t>
            </a:r>
            <a:endParaRPr lang="en-US" sz="24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892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96"/>
    </mc:Choice>
    <mc:Fallback>
      <p:transition spd="slow" advTm="56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7620000" cy="2133600"/>
          </a:xfrm>
        </p:spPr>
        <p:txBody>
          <a:bodyPr/>
          <a:lstStyle/>
          <a:p>
            <a:r>
              <a:rPr lang="en-US" sz="3600" dirty="0" smtClean="0"/>
              <a:t>In just 20 short years Amazon has established themselves as a pioneer and revolutionary in the ever-changing, fast-paced world of online shopping.</a:t>
            </a:r>
            <a:endParaRPr lang="en-US" sz="3600" dirty="0"/>
          </a:p>
        </p:txBody>
      </p:sp>
      <p:pic>
        <p:nvPicPr>
          <p:cNvPr id="4" name="Content Placeholder 3" descr="https://images-na.ssl-images-amazon.com/images/G/01/acs/rowland/assets/image-gallery-02._V367569984_.jpg%22"/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819400"/>
            <a:ext cx="7162800" cy="3604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151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82"/>
    </mc:Choice>
    <mc:Fallback>
      <p:transition spd="slow" advTm="34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2400" y="1752600"/>
            <a:ext cx="8153400" cy="4495800"/>
          </a:xfrm>
        </p:spPr>
        <p:txBody>
          <a:bodyPr>
            <a:normAutofit fontScale="92500" lnSpcReduction="10000"/>
          </a:bodyPr>
          <a:lstStyle/>
          <a:p>
            <a:pPr marL="114300" indent="-914400">
              <a:buNone/>
            </a:pPr>
            <a:r>
              <a:rPr lang="en-US" dirty="0"/>
              <a:t>Clark, M., &amp; Young, A. (2013). Amazon: nearly 20 years in business and it still doesn’t make money, but investors don’t seem to care. Retrieved from </a:t>
            </a:r>
            <a:r>
              <a:rPr lang="en-US" u="sng" dirty="0">
                <a:solidFill>
                  <a:srgbClr val="0070C0"/>
                </a:solidFill>
                <a:hlinkClick r:id="rId2"/>
              </a:rPr>
              <a:t>http://</a:t>
            </a:r>
            <a:r>
              <a:rPr lang="en-US" u="sng" dirty="0" smtClean="0">
                <a:solidFill>
                  <a:srgbClr val="0070C0"/>
                </a:solidFill>
                <a:hlinkClick r:id="rId2"/>
              </a:rPr>
              <a:t>www.ibtimes.com/amazon-nearly-20-years-business-it-still-doesnt-make-money-investors-dont-seem-care-1513368</a:t>
            </a:r>
            <a:endParaRPr lang="en-US" dirty="0">
              <a:solidFill>
                <a:srgbClr val="0070C0"/>
              </a:solidFill>
            </a:endParaRPr>
          </a:p>
          <a:p>
            <a:pPr marL="114300" indent="-914400">
              <a:buNone/>
            </a:pPr>
            <a:r>
              <a:rPr lang="en-US" dirty="0" err="1" smtClean="0"/>
              <a:t>Guarini</a:t>
            </a:r>
            <a:r>
              <a:rPr lang="en-US" dirty="0"/>
              <a:t>, D. (2013). Amazon reveals it wants to deploy delivery drones. no joke. Retrieved from </a:t>
            </a:r>
            <a:r>
              <a:rPr lang="en-US" u="sng" dirty="0">
                <a:hlinkClick r:id="rId3"/>
              </a:rPr>
              <a:t>http://</a:t>
            </a:r>
            <a:r>
              <a:rPr lang="en-US" u="sng" dirty="0" smtClean="0">
                <a:hlinkClick r:id="rId3"/>
              </a:rPr>
              <a:t>www.huffingtonpost.com/2013/12/01/amazon-prime-air-delivery-drones_n_4369685.html</a:t>
            </a:r>
            <a:endParaRPr lang="en-US" dirty="0"/>
          </a:p>
          <a:p>
            <a:pPr marL="114300" indent="-914400">
              <a:buNone/>
            </a:pPr>
            <a:r>
              <a:rPr lang="en-US" dirty="0" smtClean="0"/>
              <a:t>Steinberg</a:t>
            </a:r>
            <a:r>
              <a:rPr lang="en-US" dirty="0"/>
              <a:t>, J. (2014). This is how amazon looks historically. Retrieved from </a:t>
            </a:r>
            <a:r>
              <a:rPr lang="en-US" u="sng" dirty="0">
                <a:hlinkClick r:id="rId4"/>
              </a:rPr>
              <a:t>http://</a:t>
            </a:r>
            <a:r>
              <a:rPr lang="en-US" u="sng" dirty="0" smtClean="0">
                <a:hlinkClick r:id="rId4"/>
              </a:rPr>
              <a:t>seekingalpha.com/article/2116073-this-is-how-amazon-looks-historically</a:t>
            </a:r>
            <a:endParaRPr lang="en-US" dirty="0"/>
          </a:p>
          <a:p>
            <a:pPr marL="114300" indent="-914400">
              <a:buNone/>
            </a:pPr>
            <a:r>
              <a:rPr lang="en-US" dirty="0" smtClean="0"/>
              <a:t>Stone</a:t>
            </a:r>
            <a:r>
              <a:rPr lang="en-US" dirty="0"/>
              <a:t>, B., &amp; </a:t>
            </a:r>
            <a:r>
              <a:rPr lang="en-US" dirty="0" err="1"/>
              <a:t>Aley</a:t>
            </a:r>
            <a:r>
              <a:rPr lang="en-US" dirty="0"/>
              <a:t>, J. (2013). Amazon’s Jeff Bezos doesn’t care about profit margins. Retrieved from </a:t>
            </a:r>
            <a:r>
              <a:rPr lang="en-US" u="sng" dirty="0">
                <a:hlinkClick r:id="rId5"/>
              </a:rPr>
              <a:t>http://</a:t>
            </a:r>
            <a:r>
              <a:rPr lang="en-US" u="sng" dirty="0" smtClean="0">
                <a:hlinkClick r:id="rId5"/>
              </a:rPr>
              <a:t>www.businessweek.com/articles/2013-01-08/amazons-jeff-bezos-doesnt-care-about-profit-margins</a:t>
            </a:r>
            <a:endParaRPr lang="en-US" dirty="0"/>
          </a:p>
          <a:p>
            <a:pPr marL="114300" indent="-914400">
              <a:buNone/>
            </a:pPr>
            <a:r>
              <a:rPr lang="en-US" dirty="0" err="1" smtClean="0"/>
              <a:t>Webley</a:t>
            </a:r>
            <a:r>
              <a:rPr lang="en-US" dirty="0"/>
              <a:t>, K. (2010). A brief history of online shopping. Retrieved from </a:t>
            </a:r>
            <a:r>
              <a:rPr lang="en-US" u="sng" dirty="0">
                <a:hlinkClick r:id="rId6"/>
              </a:rPr>
              <a:t>http://</a:t>
            </a:r>
            <a:r>
              <a:rPr lang="en-US" u="sng" dirty="0" smtClean="0">
                <a:hlinkClick r:id="rId6"/>
              </a:rPr>
              <a:t>content.time.com/time/business/article/0,8599,2004089,00.html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83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7620000" cy="1143000"/>
          </a:xfrm>
        </p:spPr>
        <p:txBody>
          <a:bodyPr/>
          <a:lstStyle/>
          <a:p>
            <a:r>
              <a:rPr lang="en-US" dirty="0" smtClean="0"/>
              <a:t>Amazon started as an online bookstore run out of a garage.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286000"/>
            <a:ext cx="6400800" cy="3886200"/>
          </a:xfrm>
        </p:spPr>
        <p:txBody>
          <a:bodyPr>
            <a:noAutofit/>
          </a:bodyPr>
          <a:lstStyle/>
          <a:p>
            <a:r>
              <a:rPr lang="en-US" sz="2400" dirty="0" smtClean="0"/>
              <a:t>Incorporated under name “Cadabara.com” in 1994</a:t>
            </a:r>
          </a:p>
          <a:p>
            <a:r>
              <a:rPr lang="en-US" sz="2400" dirty="0" smtClean="0"/>
              <a:t>Bezos wanted to capitalize on growth of web commerce</a:t>
            </a:r>
          </a:p>
          <a:p>
            <a:r>
              <a:rPr lang="en-US" sz="2400" dirty="0" smtClean="0"/>
              <a:t>Made a list of easily marketable products</a:t>
            </a:r>
          </a:p>
          <a:p>
            <a:r>
              <a:rPr lang="en-US" sz="2400" dirty="0" smtClean="0"/>
              <a:t>Decided to focus on books</a:t>
            </a:r>
          </a:p>
          <a:p>
            <a:r>
              <a:rPr lang="en-US" sz="2400" dirty="0" smtClean="0"/>
              <a:t>Officially changed name to Amazon in 1995</a:t>
            </a:r>
          </a:p>
          <a:p>
            <a:r>
              <a:rPr lang="en-US" sz="2400" dirty="0" smtClean="0"/>
              <a:t>Sales hit $20,000/week after first two months</a:t>
            </a:r>
          </a:p>
          <a:p>
            <a:r>
              <a:rPr lang="en-US" sz="2400" dirty="0" smtClean="0"/>
              <a:t>Began publicly trading @$18 per share in 1997</a:t>
            </a:r>
            <a:endParaRPr lang="en-US" sz="24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003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372"/>
    </mc:Choice>
    <mc:Fallback>
      <p:transition spd="slow" advTm="67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7620000" cy="1143000"/>
          </a:xfrm>
        </p:spPr>
        <p:txBody>
          <a:bodyPr/>
          <a:lstStyle/>
          <a:p>
            <a:r>
              <a:rPr lang="en-US" dirty="0" smtClean="0"/>
              <a:t>Today it has 39 </a:t>
            </a:r>
            <a:r>
              <a:rPr lang="en-US" dirty="0" smtClean="0"/>
              <a:t>warehouses </a:t>
            </a:r>
            <a:r>
              <a:rPr lang="en-US" dirty="0" smtClean="0"/>
              <a:t>in the </a:t>
            </a:r>
            <a:r>
              <a:rPr lang="en-US" dirty="0" smtClean="0"/>
              <a:t>U.S. </a:t>
            </a:r>
            <a:r>
              <a:rPr lang="en-US" dirty="0" smtClean="0"/>
              <a:t>and </a:t>
            </a:r>
            <a:r>
              <a:rPr lang="en-US" dirty="0" smtClean="0"/>
              <a:t>44 more in 12 different countries.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9800"/>
            <a:ext cx="7391400" cy="38862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First international websites </a:t>
            </a:r>
            <a:r>
              <a:rPr lang="en-US" sz="2400" dirty="0" smtClean="0"/>
              <a:t>launched </a:t>
            </a:r>
            <a:r>
              <a:rPr lang="en-US" sz="2400" dirty="0" smtClean="0"/>
              <a:t>in 1998</a:t>
            </a:r>
          </a:p>
          <a:p>
            <a:r>
              <a:rPr lang="en-US" sz="2400" dirty="0" smtClean="0"/>
              <a:t>Began sale of diversified products (beginning with </a:t>
            </a:r>
            <a:r>
              <a:rPr lang="en-US" sz="2400" dirty="0" smtClean="0"/>
              <a:t>videos)</a:t>
            </a:r>
          </a:p>
          <a:p>
            <a:r>
              <a:rPr lang="en-US" sz="2400" dirty="0" smtClean="0"/>
              <a:t>Survived </a:t>
            </a:r>
            <a:r>
              <a:rPr lang="en-US" sz="2400" dirty="0" smtClean="0"/>
              <a:t>the dot-com bubble of late ‘90s</a:t>
            </a:r>
          </a:p>
          <a:p>
            <a:r>
              <a:rPr lang="en-US" sz="2400" dirty="0" smtClean="0"/>
              <a:t>Reported first net profit in 2001</a:t>
            </a:r>
          </a:p>
          <a:p>
            <a:r>
              <a:rPr lang="en-US" sz="2400" dirty="0" smtClean="0"/>
              <a:t>Kitchen, travel, apparel, sports, personal care, by 2003</a:t>
            </a:r>
          </a:p>
          <a:p>
            <a:r>
              <a:rPr lang="en-US" sz="2400" dirty="0" smtClean="0"/>
              <a:t>108 million items sold worldwide during holiday season</a:t>
            </a:r>
          </a:p>
          <a:p>
            <a:r>
              <a:rPr lang="en-US" sz="2400" dirty="0" smtClean="0"/>
              <a:t>Helped drive online retail growth in U.S. by 11% despite 2008 recession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36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562"/>
    </mc:Choice>
    <mc:Fallback>
      <p:transition spd="slow" advTm="84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7620000" cy="1143000"/>
          </a:xfrm>
        </p:spPr>
        <p:txBody>
          <a:bodyPr/>
          <a:lstStyle/>
          <a:p>
            <a:r>
              <a:rPr lang="en-US" dirty="0" smtClean="0"/>
              <a:t>Amazon receives over 600 million website views annually.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133600"/>
            <a:ext cx="4267199" cy="2895600"/>
          </a:xfrm>
        </p:spPr>
        <p:txBody>
          <a:bodyPr>
            <a:noAutofit/>
          </a:bodyPr>
          <a:lstStyle/>
          <a:p>
            <a:r>
              <a:rPr lang="en-US" sz="2100" dirty="0" smtClean="0"/>
              <a:t>65 million customers visit U.S. site each month </a:t>
            </a:r>
            <a:endParaRPr lang="en-US" sz="2100" dirty="0" smtClean="0"/>
          </a:p>
          <a:p>
            <a:r>
              <a:rPr lang="en-US" sz="2100" dirty="0" smtClean="0"/>
              <a:t>Different </a:t>
            </a:r>
            <a:r>
              <a:rPr lang="en-US" sz="2100" dirty="0" smtClean="0"/>
              <a:t>versions of website for different </a:t>
            </a:r>
            <a:r>
              <a:rPr lang="en-US" sz="2100" dirty="0" smtClean="0"/>
              <a:t>countries</a:t>
            </a:r>
          </a:p>
          <a:p>
            <a:r>
              <a:rPr lang="en-US" sz="2100" dirty="0" smtClean="0"/>
              <a:t>Has </a:t>
            </a:r>
            <a:r>
              <a:rPr lang="en-US" sz="2100" dirty="0" smtClean="0"/>
              <a:t>invested heavily on server capacity in order to support traffic to all these sites</a:t>
            </a:r>
          </a:p>
          <a:p>
            <a:pPr marL="347472" lvl="1"/>
            <a:r>
              <a:rPr lang="en-US" sz="2100" dirty="0" smtClean="0"/>
              <a:t>User review system in place for every single product sold</a:t>
            </a:r>
          </a:p>
          <a:p>
            <a:pPr marL="347472" lvl="1"/>
            <a:r>
              <a:rPr lang="en-US" sz="2100" dirty="0" smtClean="0"/>
              <a:t>Website includes content search option of over 300,000 books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7187" y="2971800"/>
            <a:ext cx="4112705" cy="237508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602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325"/>
    </mc:Choice>
    <mc:Fallback>
      <p:transition spd="slow" advTm="673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7620000" cy="1143000"/>
          </a:xfrm>
        </p:spPr>
        <p:txBody>
          <a:bodyPr/>
          <a:lstStyle/>
          <a:p>
            <a:r>
              <a:rPr lang="en-US" dirty="0" smtClean="0"/>
              <a:t>Third-party sellers account for nearly 40% of sales.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7620000" cy="4038600"/>
          </a:xfrm>
        </p:spPr>
        <p:txBody>
          <a:bodyPr/>
          <a:lstStyle/>
          <a:p>
            <a:r>
              <a:rPr lang="en-US" sz="2400" dirty="0" smtClean="0"/>
              <a:t>Amazon.com auctions launched in 1999 and eventually evolved into the Amazon Marketplace</a:t>
            </a:r>
          </a:p>
          <a:p>
            <a:r>
              <a:rPr lang="en-US" sz="2400" dirty="0" smtClean="0"/>
              <a:t>Started as a way to let customers sell used products, including books, CDs and DVDs</a:t>
            </a:r>
          </a:p>
          <a:p>
            <a:r>
              <a:rPr lang="en-US" sz="2400" dirty="0" smtClean="0"/>
              <a:t>Referral service called “Amazon Associates” that allows websites to earn commission for referring visitors to Amazon</a:t>
            </a:r>
          </a:p>
          <a:p>
            <a:r>
              <a:rPr lang="en-US" sz="2400" dirty="0" smtClean="0"/>
              <a:t>Businesses can sell on Amazon.com and can also have their products </a:t>
            </a:r>
            <a:r>
              <a:rPr lang="en-US" sz="2400" dirty="0" smtClean="0"/>
              <a:t>stored in </a:t>
            </a:r>
            <a:r>
              <a:rPr lang="en-US" sz="2400" dirty="0" smtClean="0"/>
              <a:t>and shipped from Amazon warehouses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02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82"/>
    </mc:Choice>
    <mc:Fallback>
      <p:transition spd="slow" advTm="43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7620000" cy="1143000"/>
          </a:xfrm>
        </p:spPr>
        <p:txBody>
          <a:bodyPr/>
          <a:lstStyle/>
          <a:p>
            <a:r>
              <a:rPr lang="en-US" sz="3600" dirty="0" smtClean="0"/>
              <a:t>The company has focused efforts in providing industry-changing content and services.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2915" y="2209800"/>
            <a:ext cx="4394615" cy="4059394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Launched Amazon Prime in 2005</a:t>
            </a:r>
          </a:p>
          <a:p>
            <a:r>
              <a:rPr lang="en-US" sz="2400" dirty="0" smtClean="0"/>
              <a:t>Membership program that provides free two-day shipping for millions of items</a:t>
            </a:r>
          </a:p>
          <a:p>
            <a:r>
              <a:rPr lang="en-US" sz="2400" dirty="0" smtClean="0"/>
              <a:t>Access to other services – Amazon Instant Video, Kindle Lending Library</a:t>
            </a:r>
          </a:p>
          <a:p>
            <a:r>
              <a:rPr lang="en-US" sz="2400" dirty="0" smtClean="0"/>
              <a:t>MP3 store was first to offer DRM-free downloads</a:t>
            </a:r>
          </a:p>
          <a:p>
            <a:r>
              <a:rPr lang="en-US" sz="2400" dirty="0" smtClean="0"/>
              <a:t>Launched </a:t>
            </a:r>
            <a:r>
              <a:rPr lang="en-US" sz="2400" dirty="0" err="1" smtClean="0"/>
              <a:t>Appstore</a:t>
            </a:r>
            <a:r>
              <a:rPr lang="en-US" sz="2400" dirty="0" smtClean="0"/>
              <a:t> for Android in 2011</a:t>
            </a:r>
          </a:p>
          <a:p>
            <a:r>
              <a:rPr lang="en-US" sz="2400" dirty="0" err="1" smtClean="0"/>
              <a:t>AmazonWireless</a:t>
            </a:r>
            <a:r>
              <a:rPr lang="en-US" sz="2400" dirty="0" smtClean="0"/>
              <a:t>, Amazon Local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7400"/>
            <a:ext cx="3852915" cy="407732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94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578"/>
    </mc:Choice>
    <mc:Fallback>
      <p:transition spd="slow" advTm="51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Kindle serves as the gateway to digital sales.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752600"/>
            <a:ext cx="4953000" cy="4724400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/>
              <a:t>Launched the Kindle e-book reader in 2007</a:t>
            </a:r>
          </a:p>
          <a:p>
            <a:r>
              <a:rPr lang="en-US" sz="2400" dirty="0" smtClean="0"/>
              <a:t>Entered tablet computer market in 2011 with Kindle Fire</a:t>
            </a:r>
          </a:p>
          <a:p>
            <a:r>
              <a:rPr lang="en-US" sz="2400" dirty="0" smtClean="0"/>
              <a:t>Priced extremely low in order to bolster not only physical sales but also generate interest in digital catalog</a:t>
            </a:r>
          </a:p>
          <a:p>
            <a:r>
              <a:rPr lang="en-US" sz="2400" dirty="0" smtClean="0"/>
              <a:t>E-book sales outnumbered sales of hardcover books starting in 2010</a:t>
            </a:r>
          </a:p>
          <a:p>
            <a:r>
              <a:rPr lang="en-US" sz="2400" dirty="0" smtClean="0"/>
              <a:t>Streaming services are coming in the future to round out catalog of digital content and services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3005530"/>
            <a:ext cx="2330659" cy="3032424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740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46"/>
    </mc:Choice>
    <mc:Fallback>
      <p:transition spd="slow" advTm="42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7620000" cy="1143000"/>
          </a:xfrm>
        </p:spPr>
        <p:txBody>
          <a:bodyPr/>
          <a:lstStyle/>
          <a:p>
            <a:r>
              <a:rPr lang="en-US" dirty="0" smtClean="0"/>
              <a:t>Amazon is dedicated </a:t>
            </a:r>
            <a:r>
              <a:rPr lang="en-US" dirty="0" smtClean="0"/>
              <a:t>to the </a:t>
            </a:r>
            <a:r>
              <a:rPr lang="en-US" dirty="0" smtClean="0"/>
              <a:t>growth and support of its company.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14600"/>
            <a:ext cx="7620000" cy="3810000"/>
          </a:xfrm>
        </p:spPr>
        <p:txBody>
          <a:bodyPr/>
          <a:lstStyle/>
          <a:p>
            <a:r>
              <a:rPr lang="en-US" sz="2400" dirty="0" smtClean="0"/>
              <a:t>Company was founded on unusual business plan</a:t>
            </a:r>
          </a:p>
          <a:p>
            <a:r>
              <a:rPr lang="en-US" sz="2400" dirty="0" smtClean="0"/>
              <a:t>Did not expect to make profit for four to five years</a:t>
            </a:r>
          </a:p>
          <a:p>
            <a:r>
              <a:rPr lang="en-US" sz="2400" dirty="0" smtClean="0"/>
              <a:t>Forward-thinking and investment helped company survive</a:t>
            </a:r>
          </a:p>
          <a:p>
            <a:r>
              <a:rPr lang="en-US" sz="2400" dirty="0" smtClean="0"/>
              <a:t>Gained trust from investors once unconventional plan began to turn profits</a:t>
            </a:r>
          </a:p>
          <a:p>
            <a:r>
              <a:rPr lang="en-US" sz="2400" dirty="0" smtClean="0"/>
              <a:t>Still maintains same attitude today and continues to use majority of revenue on expansion</a:t>
            </a:r>
          </a:p>
          <a:p>
            <a:r>
              <a:rPr lang="en-US" sz="2400" dirty="0" smtClean="0"/>
              <a:t>Always building, expanding, and thinking ahead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99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81"/>
    </mc:Choice>
    <mc:Fallback>
      <p:transition spd="slow" advTm="41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Increasing revenue despite low profit </a:t>
            </a:r>
            <a:r>
              <a:rPr lang="en-US" dirty="0" smtClean="0"/>
              <a:t>margins.</a:t>
            </a:r>
            <a:endParaRPr lang="en-US" dirty="0"/>
          </a:p>
        </p:txBody>
      </p:sp>
      <p:pic>
        <p:nvPicPr>
          <p:cNvPr id="4" name="Content Placeholder 3" descr="AMZN Chart"/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216" y="1600200"/>
            <a:ext cx="6905967" cy="480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600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66"/>
    </mc:Choice>
    <mc:Fallback>
      <p:transition spd="slow" advTm="27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365</TotalTime>
  <Words>699</Words>
  <Application>Microsoft Office PowerPoint</Application>
  <PresentationFormat>On-screen Show (4:3)</PresentationFormat>
  <Paragraphs>68</Paragraphs>
  <Slides>12</Slides>
  <Notes>0</Notes>
  <HiddenSlides>0</HiddenSlides>
  <MMClips>11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Adjacency</vt:lpstr>
      <vt:lpstr>Amazon: Revolutionizing Online Shopping</vt:lpstr>
      <vt:lpstr>Amazon started as an online bookstore run out of a garage.</vt:lpstr>
      <vt:lpstr>Today it has 39 warehouses in the U.S. and 44 more in 12 different countries.</vt:lpstr>
      <vt:lpstr>Amazon receives over 600 million website views annually.</vt:lpstr>
      <vt:lpstr>Third-party sellers account for nearly 40% of sales.</vt:lpstr>
      <vt:lpstr>The company has focused efforts in providing industry-changing content and services.</vt:lpstr>
      <vt:lpstr>Amazon Kindle serves as the gateway to digital sales.</vt:lpstr>
      <vt:lpstr>Amazon is dedicated to the growth and support of its company.</vt:lpstr>
      <vt:lpstr>Increasing revenue despite low profit margins.</vt:lpstr>
      <vt:lpstr>Where is Amazon taking us next?</vt:lpstr>
      <vt:lpstr>In just 20 short years Amazon has established themselves as a pioneer and revolutionary in the ever-changing, fast-paced world of online shopping.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Amazon: Revolutionizing Online Shopping</dc:title>
  <dc:creator>Anthony</dc:creator>
  <cp:lastModifiedBy>Anthony</cp:lastModifiedBy>
  <cp:revision>54</cp:revision>
  <dcterms:created xsi:type="dcterms:W3CDTF">2014-04-06T19:06:41Z</dcterms:created>
  <dcterms:modified xsi:type="dcterms:W3CDTF">2014-04-07T02:28:59Z</dcterms:modified>
</cp:coreProperties>
</file>

<file path=docProps/thumbnail.jpeg>
</file>